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1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62988-B98F-41A8-88DA-19C2745A3EC0}" type="datetimeFigureOut">
              <a:rPr lang="en-US" smtClean="0"/>
              <a:t>5/7/2014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AA4A10-FA81-4669-BF42-290F7FAB25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12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A4A10-FA81-4669-BF42-290F7FAB254C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572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A4A10-FA81-4669-BF42-290F7FAB254C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963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29E3F74-E05C-4F04-9A10-705DF41FED13}" type="datetimeFigureOut">
              <a:rPr lang="en-US" smtClean="0"/>
              <a:t>5/7/2014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6A0320B-5B7A-48E4-B8B9-244FCE31230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3F74-E05C-4F04-9A10-705DF41FED13}" type="datetimeFigureOut">
              <a:rPr lang="en-US" smtClean="0"/>
              <a:t>5/7/2014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320B-5B7A-48E4-B8B9-244FCE31230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3F74-E05C-4F04-9A10-705DF41FED13}" type="datetimeFigureOut">
              <a:rPr lang="en-US" smtClean="0"/>
              <a:t>5/7/2014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320B-5B7A-48E4-B8B9-244FCE31230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3F74-E05C-4F04-9A10-705DF41FED13}" type="datetimeFigureOut">
              <a:rPr lang="en-US" smtClean="0"/>
              <a:t>5/7/2014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320B-5B7A-48E4-B8B9-244FCE31230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3F74-E05C-4F04-9A10-705DF41FED13}" type="datetimeFigureOut">
              <a:rPr lang="en-US" smtClean="0"/>
              <a:t>5/7/2014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320B-5B7A-48E4-B8B9-244FCE31230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3F74-E05C-4F04-9A10-705DF41FED13}" type="datetimeFigureOut">
              <a:rPr lang="en-US" smtClean="0"/>
              <a:t>5/7/2014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320B-5B7A-48E4-B8B9-244FCE31230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3F74-E05C-4F04-9A10-705DF41FED13}" type="datetimeFigureOut">
              <a:rPr lang="en-US" smtClean="0"/>
              <a:t>5/7/2014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320B-5B7A-48E4-B8B9-244FCE31230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3F74-E05C-4F04-9A10-705DF41FED13}" type="datetimeFigureOut">
              <a:rPr lang="en-US" smtClean="0"/>
              <a:t>5/7/2014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320B-5B7A-48E4-B8B9-244FCE31230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3F74-E05C-4F04-9A10-705DF41FED13}" type="datetimeFigureOut">
              <a:rPr lang="en-US" smtClean="0"/>
              <a:t>5/7/2014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320B-5B7A-48E4-B8B9-244FCE31230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3F74-E05C-4F04-9A10-705DF41FED13}" type="datetimeFigureOut">
              <a:rPr lang="en-US" smtClean="0"/>
              <a:t>5/7/2014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320B-5B7A-48E4-B8B9-244FCE31230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3F74-E05C-4F04-9A10-705DF41FED13}" type="datetimeFigureOut">
              <a:rPr lang="en-US" smtClean="0"/>
              <a:t>5/7/2014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0320B-5B7A-48E4-B8B9-244FCE31230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29E3F74-E05C-4F04-9A10-705DF41FED13}" type="datetimeFigureOut">
              <a:rPr lang="en-US" smtClean="0"/>
              <a:t>5/7/2014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6A0320B-5B7A-48E4-B8B9-244FCE31230B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hyperlink" Target="http://phmsa.dot.gov/hazmat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362200"/>
            <a:ext cx="3313355" cy="204843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Understanding New Jersey’s Universal Waste Rules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598720"/>
          </a:xfrm>
        </p:spPr>
        <p:txBody>
          <a:bodyPr/>
          <a:lstStyle/>
          <a:p>
            <a:r>
              <a:rPr lang="en-US" dirty="0" smtClean="0"/>
              <a:t>Bureau of Hazardous Waste &amp; UST Compliance and Enforcement</a:t>
            </a:r>
          </a:p>
          <a:p>
            <a:r>
              <a:rPr lang="en-US" dirty="0" smtClean="0"/>
              <a:t>Martin E. Sánchez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878" y="1676400"/>
            <a:ext cx="1933932" cy="3200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33528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82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Types of UW </a:t>
            </a:r>
            <a:r>
              <a:rPr lang="en-US" dirty="0" smtClean="0"/>
              <a:t>– Definitions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Mercury </a:t>
            </a:r>
            <a:r>
              <a:rPr lang="en-US" b="1" dirty="0"/>
              <a:t>Containing Equipment</a:t>
            </a:r>
            <a:r>
              <a:rPr lang="en-US" dirty="0"/>
              <a:t> - </a:t>
            </a:r>
            <a:r>
              <a:rPr lang="en-US" sz="2000" dirty="0"/>
              <a:t>product component that uses elemental mercury, sealed in an ampule or other container, as a functional component. (i.e. mercury switches, thermometers &amp; thermostats)</a:t>
            </a:r>
            <a:r>
              <a:rPr lang="en-US" dirty="0"/>
              <a:t> </a:t>
            </a:r>
          </a:p>
          <a:p>
            <a:pPr marL="68580" indent="0">
              <a:buNone/>
            </a:pPr>
            <a:endParaRPr lang="en-US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086143"/>
            <a:ext cx="1600200" cy="15886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385885"/>
            <a:ext cx="2057400" cy="52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08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914400"/>
            <a:ext cx="7024744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Types of UW – Definitions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07373"/>
            <a:ext cx="6777317" cy="3508977"/>
          </a:xfrm>
        </p:spPr>
        <p:txBody>
          <a:bodyPr/>
          <a:lstStyle/>
          <a:p>
            <a:r>
              <a:rPr lang="en-US" b="1" dirty="0"/>
              <a:t>Lamps</a:t>
            </a:r>
            <a:r>
              <a:rPr lang="en-US" dirty="0"/>
              <a:t> - </a:t>
            </a:r>
            <a:r>
              <a:rPr lang="en-US" sz="2000" dirty="0"/>
              <a:t>bulb or tube portion of an electric lighting device. (i.e. fluorescent, high intensity discharge, neon, mercury vapor, high pressure sodium &amp; metal halide lamps.</a:t>
            </a:r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594" y="3352800"/>
            <a:ext cx="3290151" cy="21334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352800"/>
            <a:ext cx="2285714" cy="22857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245" y="4572000"/>
            <a:ext cx="1905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45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7024744" cy="801136"/>
          </a:xfrm>
        </p:spPr>
        <p:txBody>
          <a:bodyPr>
            <a:normAutofit fontScale="90000"/>
          </a:bodyPr>
          <a:lstStyle/>
          <a:p>
            <a:r>
              <a:rPr lang="en-US" dirty="0"/>
              <a:t>Types of UW – Definitions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81200"/>
            <a:ext cx="6777317" cy="3851429"/>
          </a:xfrm>
        </p:spPr>
        <p:txBody>
          <a:bodyPr/>
          <a:lstStyle/>
          <a:p>
            <a:r>
              <a:rPr lang="en-US" b="1" dirty="0"/>
              <a:t>Pesticides</a:t>
            </a:r>
            <a:r>
              <a:rPr lang="en-US" dirty="0"/>
              <a:t> – Spent and/or any unused pesticides destined for disposal.</a:t>
            </a:r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097530"/>
            <a:ext cx="3962400" cy="29222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200400"/>
            <a:ext cx="19050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52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3548" y="914400"/>
            <a:ext cx="7024744" cy="877336"/>
          </a:xfrm>
        </p:spPr>
        <p:txBody>
          <a:bodyPr>
            <a:normAutofit fontScale="90000"/>
          </a:bodyPr>
          <a:lstStyle/>
          <a:p>
            <a:r>
              <a:rPr lang="en-US" dirty="0"/>
              <a:t>Types of UW – Definitions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81200"/>
            <a:ext cx="6777317" cy="3851429"/>
          </a:xfrm>
        </p:spPr>
        <p:txBody>
          <a:bodyPr/>
          <a:lstStyle/>
          <a:p>
            <a:r>
              <a:rPr lang="en-US" b="1" dirty="0"/>
              <a:t>Consumer Electronics</a:t>
            </a:r>
            <a:r>
              <a:rPr lang="en-US" dirty="0"/>
              <a:t> - </a:t>
            </a:r>
            <a:r>
              <a:rPr lang="en-US" sz="2000" dirty="0"/>
              <a:t>appliance used in the home or business that includes circuitry. (i.e. components &amp; subassemblies of the electronic products including computers, printers, copiers, VCRs &amp; televisions.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70" y="3852853"/>
            <a:ext cx="3157330" cy="22249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719686"/>
            <a:ext cx="3583479" cy="241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66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Types of UW – Definitions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Non-Hazardous Consumer Electronics –</a:t>
            </a:r>
          </a:p>
          <a:p>
            <a:pPr marL="695325" indent="-342900">
              <a:buFont typeface="Arial" pitchFamily="34" charset="0"/>
              <a:buChar char="•"/>
            </a:pPr>
            <a:r>
              <a:rPr lang="en-US" dirty="0" smtClean="0"/>
              <a:t>If classified as non-hazardous, the consumer electronics can be managed as </a:t>
            </a:r>
            <a:r>
              <a:rPr lang="en-US" b="1" dirty="0" smtClean="0"/>
              <a:t>Solid Waste </a:t>
            </a:r>
            <a:r>
              <a:rPr lang="en-US" dirty="0" smtClean="0"/>
              <a:t>or</a:t>
            </a:r>
            <a:r>
              <a:rPr lang="en-US" b="1" dirty="0" smtClean="0"/>
              <a:t> Universal Waste</a:t>
            </a:r>
            <a:r>
              <a:rPr lang="en-US" dirty="0" smtClean="0"/>
              <a:t>.</a:t>
            </a:r>
          </a:p>
          <a:p>
            <a:pPr marL="6858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1257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Types of UW – Definitions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Oil-based Finishes</a:t>
            </a:r>
            <a:r>
              <a:rPr lang="en-US" dirty="0"/>
              <a:t>- </a:t>
            </a:r>
            <a:r>
              <a:rPr lang="en-US" sz="2000" dirty="0"/>
              <a:t>paint or other finish that may exhibit a hazardous waste characteristic or contains a listed hazardous waste. Must be in original packaging. (i.e. oil-based paints, lacquers, stains and aerosol paint cans)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38624"/>
            <a:ext cx="4800600" cy="1628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81000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7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7024744" cy="801136"/>
          </a:xfrm>
        </p:spPr>
        <p:txBody>
          <a:bodyPr>
            <a:normAutofit fontScale="90000"/>
          </a:bodyPr>
          <a:lstStyle/>
          <a:p>
            <a:r>
              <a:rPr lang="en-US" dirty="0"/>
              <a:t>Types of UW – Definitions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81200"/>
            <a:ext cx="6777317" cy="3508977"/>
          </a:xfrm>
        </p:spPr>
        <p:txBody>
          <a:bodyPr/>
          <a:lstStyle/>
          <a:p>
            <a:r>
              <a:rPr lang="en-US" b="1" dirty="0" smtClean="0"/>
              <a:t>LATEX PAINT</a:t>
            </a:r>
          </a:p>
          <a:p>
            <a:pPr marL="682625" indent="-342900">
              <a:buFont typeface="Arial" pitchFamily="34" charset="0"/>
              <a:buChar char="•"/>
            </a:pPr>
            <a:r>
              <a:rPr lang="en-US" dirty="0" smtClean="0"/>
              <a:t>Is classified as a non-hazardous, therefore is NOT a Universal Waste.</a:t>
            </a:r>
          </a:p>
          <a:p>
            <a:pPr marL="682625" indent="-342900">
              <a:buFont typeface="Arial" pitchFamily="34" charset="0"/>
              <a:buChar char="•"/>
            </a:pPr>
            <a:r>
              <a:rPr lang="en-US" dirty="0" smtClean="0"/>
              <a:t>Can be managed as a Class D Recyclable material provided the management requirements for oil-based finishes are followed.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648200"/>
            <a:ext cx="97155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36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990600"/>
            <a:ext cx="7024744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What is a UW Handler?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09800"/>
            <a:ext cx="6777317" cy="3508977"/>
          </a:xfrm>
        </p:spPr>
        <p:txBody>
          <a:bodyPr/>
          <a:lstStyle/>
          <a:p>
            <a:r>
              <a:rPr lang="en-US" dirty="0" smtClean="0"/>
              <a:t>A generator of universal waste or</a:t>
            </a:r>
          </a:p>
          <a:p>
            <a:r>
              <a:rPr lang="en-US" dirty="0" smtClean="0"/>
              <a:t>The owner or operator of a facility that receives UW from other UW handlers, accumulates UW </a:t>
            </a:r>
            <a:r>
              <a:rPr lang="en-US" b="1" dirty="0" smtClean="0"/>
              <a:t>and</a:t>
            </a:r>
            <a:r>
              <a:rPr lang="en-US" dirty="0" smtClean="0"/>
              <a:t> ships UW to another UW handler, to a destination facility or to a foreign destination.</a:t>
            </a:r>
          </a:p>
          <a:p>
            <a:r>
              <a:rPr lang="en-US" dirty="0" smtClean="0"/>
              <a:t>Two types of UW Handlers: Small Quantity and Large Quantity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47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7024744" cy="953536"/>
          </a:xfrm>
        </p:spPr>
        <p:txBody>
          <a:bodyPr/>
          <a:lstStyle/>
          <a:p>
            <a:r>
              <a:rPr lang="en-US" dirty="0" smtClean="0"/>
              <a:t>Types of UW Handlers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09800"/>
            <a:ext cx="6777317" cy="3508977"/>
          </a:xfrm>
        </p:spPr>
        <p:txBody>
          <a:bodyPr/>
          <a:lstStyle/>
          <a:p>
            <a:r>
              <a:rPr lang="en-US" b="1" dirty="0" smtClean="0"/>
              <a:t>Small Quantity Handler </a:t>
            </a:r>
            <a:r>
              <a:rPr lang="en-US" dirty="0" smtClean="0"/>
              <a:t>– </a:t>
            </a:r>
          </a:p>
          <a:p>
            <a:pPr marL="352425" indent="0">
              <a:buNone/>
            </a:pPr>
            <a:r>
              <a:rPr lang="en-US" dirty="0"/>
              <a:t>Accumulates </a:t>
            </a:r>
            <a:r>
              <a:rPr lang="en-US" b="1" dirty="0"/>
              <a:t>less than</a:t>
            </a:r>
            <a:r>
              <a:rPr lang="en-US" dirty="0"/>
              <a:t> 11,000 lbs. (5,000 kg.) of UW (combined) at any given time.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b="1" dirty="0" smtClean="0"/>
              <a:t>Large Quantity Handler – </a:t>
            </a:r>
          </a:p>
          <a:p>
            <a:pPr marL="352425" indent="0">
              <a:buNone/>
            </a:pPr>
            <a:r>
              <a:rPr lang="en-US" dirty="0"/>
              <a:t>Accumulates </a:t>
            </a:r>
            <a:r>
              <a:rPr lang="en-US" b="1" dirty="0" smtClean="0"/>
              <a:t>more than</a:t>
            </a:r>
            <a:r>
              <a:rPr lang="en-US" dirty="0" smtClean="0"/>
              <a:t> </a:t>
            </a:r>
            <a:r>
              <a:rPr lang="en-US" dirty="0"/>
              <a:t>11,000 lbs. (5,000 kg.) of UW (combined) at any given time.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86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011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Requirements for UW Handlers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057400"/>
            <a:ext cx="6777317" cy="3775229"/>
          </a:xfrm>
        </p:spPr>
        <p:txBody>
          <a:bodyPr>
            <a:normAutofit/>
          </a:bodyPr>
          <a:lstStyle/>
          <a:p>
            <a:r>
              <a:rPr lang="en-US" dirty="0" smtClean="0"/>
              <a:t>All UW Handlers must:</a:t>
            </a:r>
          </a:p>
          <a:p>
            <a:pPr marL="625475" indent="-279400">
              <a:buFont typeface="Wingdings" pitchFamily="2" charset="2"/>
              <a:buChar char="ü"/>
            </a:pPr>
            <a:r>
              <a:rPr lang="en-US" dirty="0" smtClean="0"/>
              <a:t>Label/mark UW containers / materials  properly</a:t>
            </a:r>
          </a:p>
          <a:p>
            <a:pPr marL="625475" indent="-279400">
              <a:buFont typeface="Wingdings" pitchFamily="2" charset="2"/>
              <a:buChar char="ü"/>
            </a:pPr>
            <a:r>
              <a:rPr lang="en-US" dirty="0" smtClean="0"/>
              <a:t>Accumulate UW within one year</a:t>
            </a:r>
          </a:p>
          <a:p>
            <a:pPr marL="625475" indent="-279400">
              <a:buFont typeface="Wingdings" pitchFamily="2" charset="2"/>
              <a:buChar char="ü"/>
            </a:pPr>
            <a:r>
              <a:rPr lang="en-US" dirty="0" smtClean="0"/>
              <a:t>Maintain records to prove material was accumulated within one year.</a:t>
            </a:r>
          </a:p>
          <a:p>
            <a:pPr marL="625475" indent="-279400">
              <a:buFont typeface="Wingdings" pitchFamily="2" charset="2"/>
              <a:buChar char="ü"/>
            </a:pPr>
            <a:r>
              <a:rPr lang="en-US" dirty="0" smtClean="0"/>
              <a:t>Ship </a:t>
            </a:r>
            <a:r>
              <a:rPr lang="en-US" dirty="0"/>
              <a:t>off-site UW to </a:t>
            </a:r>
            <a:r>
              <a:rPr lang="en-US" dirty="0" smtClean="0"/>
              <a:t>another handler or a destination facility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10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to be Covered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What is Universal Waste?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Waste streams regulated under the Universal Waste Rule (UWR)?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Requirements for Universal Waste Handlers</a:t>
            </a:r>
          </a:p>
          <a:p>
            <a:r>
              <a:rPr lang="en-US" dirty="0" smtClean="0"/>
              <a:t>Best Management Practices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724400"/>
            <a:ext cx="1644903" cy="164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78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773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Requirements for UW Handlers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All UW Handlers cont.</a:t>
            </a:r>
          </a:p>
          <a:p>
            <a:pPr marL="625475" indent="-236538">
              <a:buFont typeface="Wingdings" pitchFamily="2" charset="2"/>
              <a:buChar char="ü"/>
            </a:pPr>
            <a:r>
              <a:rPr lang="en-US" dirty="0" smtClean="0"/>
              <a:t>Contain and clean-up all UW releases/spills</a:t>
            </a:r>
          </a:p>
          <a:p>
            <a:pPr marL="625475" indent="-236538">
              <a:buFont typeface="Wingdings" pitchFamily="2" charset="2"/>
              <a:buChar char="ü"/>
            </a:pPr>
            <a:r>
              <a:rPr lang="en-US" dirty="0" smtClean="0"/>
              <a:t>Determine resulting release/spill is a hazardous waste and manage appropriately.</a:t>
            </a:r>
          </a:p>
          <a:p>
            <a:pPr marL="625475" indent="-236538">
              <a:buFont typeface="Wingdings" pitchFamily="2" charset="2"/>
              <a:buChar char="ü"/>
            </a:pPr>
            <a:r>
              <a:rPr lang="en-US" dirty="0" smtClean="0"/>
              <a:t>May export UW to foreign destinations and comply with portions of 40 CFR 262 Subpart E – Exports of Hazardous Waste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56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77336"/>
          </a:xfrm>
        </p:spPr>
        <p:txBody>
          <a:bodyPr>
            <a:normAutofit fontScale="90000"/>
          </a:bodyPr>
          <a:lstStyle/>
          <a:p>
            <a:r>
              <a:rPr lang="en-US" dirty="0"/>
              <a:t>Requirements for UW Handlers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133600"/>
            <a:ext cx="6777317" cy="3699029"/>
          </a:xfrm>
        </p:spPr>
        <p:txBody>
          <a:bodyPr/>
          <a:lstStyle/>
          <a:p>
            <a:r>
              <a:rPr lang="en-US" b="1" dirty="0" smtClean="0"/>
              <a:t>SMALL QUANTITY HANDLER</a:t>
            </a:r>
          </a:p>
          <a:p>
            <a:pPr marL="568325" indent="-228600">
              <a:buFont typeface="Arial" pitchFamily="34" charset="0"/>
              <a:buChar char="•"/>
            </a:pPr>
            <a:r>
              <a:rPr lang="en-US" dirty="0" smtClean="0"/>
              <a:t>Limited processing allowed:</a:t>
            </a:r>
          </a:p>
          <a:p>
            <a:pPr marL="1028700" indent="-342900">
              <a:buFont typeface="Wingdings" pitchFamily="2" charset="2"/>
              <a:buChar char="ü"/>
            </a:pPr>
            <a:r>
              <a:rPr lang="en-US" sz="2000" dirty="0" smtClean="0"/>
              <a:t>Removal of mercury ampules from mercury containing devices.</a:t>
            </a:r>
          </a:p>
          <a:p>
            <a:pPr marL="1035050" indent="-342900">
              <a:buFont typeface="Wingdings" pitchFamily="2" charset="2"/>
              <a:buChar char="ü"/>
            </a:pPr>
            <a:r>
              <a:rPr lang="en-US" sz="2000" dirty="0" smtClean="0"/>
              <a:t>Demanufacturing of consumer electronics allowed.</a:t>
            </a:r>
          </a:p>
          <a:p>
            <a:pPr marL="568325" indent="-152400">
              <a:buFont typeface="Arial" pitchFamily="34" charset="0"/>
              <a:buChar char="•"/>
            </a:pPr>
            <a:r>
              <a:rPr lang="en-US" dirty="0" smtClean="0"/>
              <a:t>Inform employees of proper handling and emergency procedure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16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Requirements for UW Handlers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LARGE QUANTITY HANDLERS</a:t>
            </a:r>
          </a:p>
          <a:p>
            <a:pPr marL="568325" indent="-222250">
              <a:buFont typeface="Arial" pitchFamily="34" charset="0"/>
              <a:buChar char="•"/>
            </a:pPr>
            <a:r>
              <a:rPr lang="en-US" dirty="0" smtClean="0"/>
              <a:t>Notify the Department of UW handling activities by obtaining EPA ID number.</a:t>
            </a:r>
          </a:p>
          <a:p>
            <a:pPr marL="568325" indent="-228600">
              <a:buFont typeface="Arial" pitchFamily="34" charset="0"/>
              <a:buChar char="•"/>
            </a:pPr>
            <a:r>
              <a:rPr lang="en-US" dirty="0"/>
              <a:t>Limited processing allowed:</a:t>
            </a:r>
          </a:p>
          <a:p>
            <a:pPr marL="974725" indent="-288925">
              <a:buFont typeface="Wingdings" pitchFamily="2" charset="2"/>
              <a:buChar char="ü"/>
            </a:pPr>
            <a:r>
              <a:rPr lang="en-US" dirty="0"/>
              <a:t>Removal of mercury ampules from mercury containing devices.</a:t>
            </a:r>
          </a:p>
          <a:p>
            <a:pPr marL="565150" indent="-219075">
              <a:buFont typeface="Arial" pitchFamily="34" charset="0"/>
              <a:buChar char="•"/>
            </a:pPr>
            <a:r>
              <a:rPr lang="en-US" dirty="0" smtClean="0"/>
              <a:t>Oil based paints – open containers for repackaging purposes only. No processing allowed (filtering, blending or tinting).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07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77336"/>
          </a:xfrm>
        </p:spPr>
        <p:txBody>
          <a:bodyPr>
            <a:normAutofit fontScale="90000"/>
          </a:bodyPr>
          <a:lstStyle/>
          <a:p>
            <a:r>
              <a:rPr lang="en-US" dirty="0"/>
              <a:t>Requirements for UW Handlers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LARGE QUANTITY HANDLERS</a:t>
            </a:r>
          </a:p>
          <a:p>
            <a:pPr marL="568325" indent="-222250">
              <a:buFont typeface="Arial" pitchFamily="34" charset="0"/>
              <a:buChar char="•"/>
            </a:pPr>
            <a:r>
              <a:rPr lang="en-US" dirty="0" smtClean="0"/>
              <a:t>Consumer Electronics - No disassembling (“de-manufacturing”)or processing activities allowed unless approved by Department (Class D facility permit).</a:t>
            </a:r>
            <a:endParaRPr lang="en-US" dirty="0"/>
          </a:p>
          <a:p>
            <a:pPr marL="974725" indent="-288925">
              <a:buFont typeface="Wingdings" pitchFamily="2" charset="2"/>
              <a:buChar char="ü"/>
            </a:pPr>
            <a:r>
              <a:rPr lang="en-US" dirty="0" smtClean="0"/>
              <a:t>Processing activities include crushing, shredding or thermal altering. </a:t>
            </a:r>
          </a:p>
          <a:p>
            <a:pPr marL="974725" indent="-288925">
              <a:buFont typeface="Wingdings" pitchFamily="2" charset="2"/>
              <a:buChar char="ü"/>
            </a:pPr>
            <a:r>
              <a:rPr lang="en-US" dirty="0" smtClean="0"/>
              <a:t>Degaussing and puncturing activities allowed.</a:t>
            </a:r>
          </a:p>
          <a:p>
            <a:pPr marL="914400" indent="-228600">
              <a:buFont typeface="Arial" pitchFamily="34" charset="0"/>
              <a:buChar char="•"/>
            </a:pPr>
            <a:endParaRPr lang="en-US" dirty="0"/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9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77336"/>
          </a:xfrm>
        </p:spPr>
        <p:txBody>
          <a:bodyPr>
            <a:normAutofit fontScale="90000"/>
          </a:bodyPr>
          <a:lstStyle/>
          <a:p>
            <a:r>
              <a:rPr lang="en-US" dirty="0"/>
              <a:t>Requirements for UW Handlers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b="1" dirty="0"/>
              <a:t>LARGE QUANTITY </a:t>
            </a:r>
            <a:r>
              <a:rPr lang="en-US" b="1" dirty="0" smtClean="0"/>
              <a:t>HANDLERS cont</a:t>
            </a:r>
            <a:r>
              <a:rPr lang="en-US" b="1" dirty="0"/>
              <a:t>.</a:t>
            </a:r>
          </a:p>
          <a:p>
            <a:pPr marL="568325" indent="-22225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Example of a Punctured Hard Drive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200400"/>
            <a:ext cx="2577761" cy="31099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200400"/>
            <a:ext cx="2436720" cy="301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5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77336"/>
          </a:xfrm>
        </p:spPr>
        <p:txBody>
          <a:bodyPr>
            <a:normAutofit fontScale="90000"/>
          </a:bodyPr>
          <a:lstStyle/>
          <a:p>
            <a:r>
              <a:rPr lang="en-US" dirty="0"/>
              <a:t>Requirements for UW Handlers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LARGE QUANTITY HANDLERS cont.</a:t>
            </a:r>
          </a:p>
          <a:p>
            <a:pPr marL="568325" indent="-222250">
              <a:buFont typeface="Arial" pitchFamily="34" charset="0"/>
              <a:buChar char="•"/>
            </a:pPr>
            <a:r>
              <a:rPr lang="en-US" dirty="0"/>
              <a:t>Example of a </a:t>
            </a:r>
            <a:r>
              <a:rPr lang="en-US" dirty="0" smtClean="0"/>
              <a:t>Shredded Hard </a:t>
            </a:r>
            <a:r>
              <a:rPr lang="en-US" dirty="0"/>
              <a:t>Drive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29000"/>
            <a:ext cx="3505200" cy="2628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429000"/>
            <a:ext cx="34544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2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459531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Reporting Requirements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685853"/>
              </p:ext>
            </p:extLst>
          </p:nvPr>
        </p:nvGraphicFramePr>
        <p:xfrm>
          <a:off x="1219201" y="2514600"/>
          <a:ext cx="6934200" cy="33527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5399"/>
                <a:gridCol w="1219200"/>
                <a:gridCol w="1676400"/>
                <a:gridCol w="1355717"/>
                <a:gridCol w="1387484"/>
              </a:tblGrid>
              <a:tr h="10894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US EPA ID NUMBER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NJDEP NOTIFICATION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ANNUAL FACILITY REPORT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ANNUAL TONNAGE REPORT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738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SMALL QUANTITY HANDLER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894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LARGE QUANTITY HANDLER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YES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YES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YES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00213" y="31575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0" y="685800"/>
            <a:ext cx="2361883" cy="177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54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Reporting </a:t>
            </a:r>
            <a:r>
              <a:rPr lang="en-US" dirty="0" smtClean="0"/>
              <a:t>Requirements cont..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ANNUAL FACILITY REPORT </a:t>
            </a:r>
            <a:r>
              <a:rPr lang="en-US" dirty="0" smtClean="0"/>
              <a:t>(N.J.A.C. 7:26A-7.5) – required for LQ Handlers ONLY.</a:t>
            </a:r>
          </a:p>
          <a:p>
            <a:pPr marL="514350" indent="-176213">
              <a:buFont typeface="Arial" pitchFamily="34" charset="0"/>
              <a:buChar char="•"/>
            </a:pPr>
            <a:r>
              <a:rPr lang="en-US" dirty="0" smtClean="0"/>
              <a:t>Report must include:</a:t>
            </a:r>
          </a:p>
          <a:p>
            <a:pPr marL="688975" indent="-268288">
              <a:spcBef>
                <a:spcPts val="0"/>
              </a:spcBef>
              <a:buFont typeface="Wingdings" pitchFamily="2" charset="2"/>
              <a:buChar char="ü"/>
            </a:pPr>
            <a:r>
              <a:rPr lang="en-US" dirty="0" smtClean="0"/>
              <a:t>Type of UW</a:t>
            </a:r>
          </a:p>
          <a:p>
            <a:pPr marL="688975" indent="-288925">
              <a:spcBef>
                <a:spcPts val="0"/>
              </a:spcBef>
              <a:buFont typeface="Wingdings" pitchFamily="2" charset="2"/>
              <a:buChar char="ü"/>
            </a:pPr>
            <a:r>
              <a:rPr lang="en-US" dirty="0" smtClean="0"/>
              <a:t>Amount – Stored, received &amp; shipped</a:t>
            </a:r>
          </a:p>
          <a:p>
            <a:pPr marL="519113" indent="-180975">
              <a:buFont typeface="Arial" pitchFamily="34" charset="0"/>
              <a:buChar char="•"/>
            </a:pPr>
            <a:r>
              <a:rPr lang="en-US" dirty="0" smtClean="0"/>
              <a:t>Report submitted to Department by March 1</a:t>
            </a:r>
            <a:r>
              <a:rPr lang="en-US" baseline="30000" dirty="0" smtClean="0"/>
              <a:t>st</a:t>
            </a:r>
            <a:r>
              <a:rPr lang="en-US" dirty="0" smtClean="0"/>
              <a:t> for previous years UW</a:t>
            </a:r>
          </a:p>
          <a:p>
            <a:pPr marL="514350" indent="-176213">
              <a:buFont typeface="Arial" pitchFamily="34" charset="0"/>
              <a:buChar char="•"/>
            </a:pPr>
            <a:r>
              <a:rPr lang="en-US" dirty="0" smtClean="0"/>
              <a:t>Sent in letter form to NJDEP UW Program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029736"/>
          </a:xfrm>
        </p:spPr>
        <p:txBody>
          <a:bodyPr>
            <a:normAutofit/>
          </a:bodyPr>
          <a:lstStyle/>
          <a:p>
            <a:r>
              <a:rPr lang="en-US" b="1" dirty="0" smtClean="0"/>
              <a:t>Management of UW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UW Transporters</a:t>
            </a:r>
          </a:p>
          <a:p>
            <a:pPr marL="468313" indent="0">
              <a:buNone/>
            </a:pPr>
            <a:r>
              <a:rPr lang="en-US" dirty="0" smtClean="0"/>
              <a:t>A person engaged in the off-site transportation of UW by air, rail, highway or water.</a:t>
            </a:r>
          </a:p>
          <a:p>
            <a:pPr marL="468313" indent="0">
              <a:buNone/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b="1" dirty="0" smtClean="0"/>
              <a:t>UW Destination Facility</a:t>
            </a:r>
          </a:p>
          <a:p>
            <a:pPr marL="468313" indent="0">
              <a:buNone/>
            </a:pPr>
            <a:r>
              <a:rPr lang="en-US" dirty="0" smtClean="0"/>
              <a:t>Either a hazardous waste (RCRA) Treatment, Storage &amp; Disposal facility or Class D Recycling facility.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22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520491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Fluorescent Lamps Crushing Devices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667000"/>
            <a:ext cx="6777317" cy="3352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Fluorescent lamps are UW only when managed whole/intact (includes “incidental breakage”).</a:t>
            </a:r>
          </a:p>
          <a:p>
            <a:r>
              <a:rPr lang="en-US" dirty="0" smtClean="0"/>
              <a:t>Lamps that are purposely crushed in a lamp (bulb) crushing device are </a:t>
            </a:r>
            <a:r>
              <a:rPr lang="en-US" b="1" dirty="0" smtClean="0"/>
              <a:t>NO  LONGER</a:t>
            </a:r>
            <a:r>
              <a:rPr lang="en-US" dirty="0" smtClean="0"/>
              <a:t> considered as UW, and are fully regulated as Hazardous Waste.</a:t>
            </a:r>
          </a:p>
          <a:p>
            <a:r>
              <a:rPr lang="en-US" dirty="0" smtClean="0"/>
              <a:t>Lamp Drum Top Crushing (DTC)machines release Mercury in the air.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742122"/>
            <a:ext cx="2001078" cy="200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08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Universal Waste?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Universal Waste (UW) is a specific, generally a hazardous waste stream, that the US EPA </a:t>
            </a:r>
            <a:r>
              <a:rPr lang="en-US" dirty="0" smtClean="0"/>
              <a:t>and states designated </a:t>
            </a:r>
            <a:r>
              <a:rPr lang="en-US" dirty="0"/>
              <a:t>by rule to be a UW.</a:t>
            </a:r>
          </a:p>
          <a:p>
            <a:r>
              <a:rPr lang="en-US" dirty="0" smtClean="0"/>
              <a:t>Allows for alternative management options for these specific hazardous waste streams.</a:t>
            </a:r>
          </a:p>
          <a:p>
            <a:r>
              <a:rPr lang="en-US" dirty="0" smtClean="0"/>
              <a:t>Only the waste streams identified in the UWR may be managed as UW.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57200"/>
            <a:ext cx="1143000" cy="113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9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474771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Fluorescent Lamps Crushing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09800"/>
            <a:ext cx="6777317" cy="350897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dirty="0" smtClean="0"/>
              <a:t>DTCs and other bulb crushing devices require an Air Pollution Control permit from the Department. See </a:t>
            </a:r>
            <a:r>
              <a:rPr lang="en-US" b="1" dirty="0" smtClean="0"/>
              <a:t>N.J.A.C. 7:27-8.2(c)(17)</a:t>
            </a:r>
          </a:p>
          <a:p>
            <a:r>
              <a:rPr lang="en-US" dirty="0" smtClean="0"/>
              <a:t>Containers holding the crushed lamps must be managed as a hazardous waste.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588565"/>
            <a:ext cx="16764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55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436671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Fluorescent Lamps Crushing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dirty="0" smtClean="0"/>
              <a:t>Proper use of DTCs must include at a minimum:</a:t>
            </a:r>
          </a:p>
          <a:p>
            <a:pPr marL="688975" indent="-342900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US" dirty="0" smtClean="0"/>
              <a:t>Segregated Operations</a:t>
            </a:r>
          </a:p>
          <a:p>
            <a:pPr marL="688975" indent="-342900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US" dirty="0" smtClean="0"/>
              <a:t>Employee Training &amp; Notification Procedures</a:t>
            </a:r>
          </a:p>
          <a:p>
            <a:pPr marL="688975" indent="-342900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US" dirty="0" smtClean="0"/>
              <a:t>Protective Equipment for Operators of DTCs</a:t>
            </a:r>
          </a:p>
          <a:p>
            <a:pPr marL="688975" indent="-342900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US" dirty="0" smtClean="0"/>
              <a:t>Mercury Emission Monitoring</a:t>
            </a:r>
          </a:p>
          <a:p>
            <a:pPr marL="688975" indent="-342900">
              <a:spcBef>
                <a:spcPts val="0"/>
              </a:spcBef>
              <a:buFont typeface="Wingdings" pitchFamily="2" charset="2"/>
              <a:buChar char="ü"/>
            </a:pPr>
            <a:r>
              <a:rPr lang="en-US" dirty="0" smtClean="0"/>
              <a:t>Operational Log</a:t>
            </a:r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08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01136"/>
          </a:xfrm>
        </p:spPr>
        <p:txBody>
          <a:bodyPr/>
          <a:lstStyle/>
          <a:p>
            <a:r>
              <a:rPr lang="en-US" dirty="0" smtClean="0"/>
              <a:t>UW Destination Facilities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05000"/>
            <a:ext cx="6777317" cy="392762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Regulated as either a RCRA TSDF if conducting treatment of UW or a Class D Recycling center if conducting recycling activities. </a:t>
            </a:r>
          </a:p>
          <a:p>
            <a:r>
              <a:rPr lang="en-US" dirty="0"/>
              <a:t>Class D Recycling </a:t>
            </a:r>
            <a:r>
              <a:rPr lang="en-US" dirty="0" smtClean="0"/>
              <a:t>center - must obtain from the Department an approval to conduct recycling  activities (processing).</a:t>
            </a:r>
          </a:p>
          <a:p>
            <a:r>
              <a:rPr lang="en-US" dirty="0" smtClean="0"/>
              <a:t>Recycling activities include:</a:t>
            </a:r>
          </a:p>
          <a:p>
            <a:pPr marL="576263" indent="-230188">
              <a:buFont typeface="Wingdings" pitchFamily="2" charset="2"/>
              <a:buChar char="ü"/>
            </a:pPr>
            <a:r>
              <a:rPr lang="en-US" sz="2200" dirty="0" smtClean="0"/>
              <a:t>Demanufacturing of Consumer electronics</a:t>
            </a:r>
          </a:p>
          <a:p>
            <a:pPr marL="576263" indent="-230188">
              <a:buFont typeface="Wingdings" pitchFamily="2" charset="2"/>
              <a:buChar char="ü"/>
            </a:pPr>
            <a:r>
              <a:rPr lang="en-US" sz="2200" dirty="0" smtClean="0"/>
              <a:t>Crushing UW Lamps or computer monitors (CRTs)</a:t>
            </a:r>
          </a:p>
          <a:p>
            <a:pPr marL="576263" indent="-230188">
              <a:buFont typeface="Wingdings" pitchFamily="2" charset="2"/>
              <a:buChar char="ü"/>
            </a:pPr>
            <a:r>
              <a:rPr lang="en-US" sz="2200" dirty="0" smtClean="0"/>
              <a:t>Mixing &amp; screening of UW – oil based paints </a:t>
            </a:r>
          </a:p>
          <a:p>
            <a:pPr marL="576263" indent="-230188">
              <a:buFont typeface="Wingdings" pitchFamily="2" charset="2"/>
              <a:buChar char="ü"/>
            </a:pPr>
            <a:r>
              <a:rPr lang="en-US" sz="2200" dirty="0" smtClean="0"/>
              <a:t>Recovery of Mercury from UW – Mercury containing devices.</a:t>
            </a:r>
          </a:p>
        </p:txBody>
      </p:sp>
    </p:spTree>
    <p:extLst>
      <p:ext uri="{BB962C8B-B14F-4D97-AF65-F5344CB8AC3E}">
        <p14:creationId xmlns:p14="http://schemas.microsoft.com/office/powerpoint/2010/main" val="222819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474771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UW Labeling / Marking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514600"/>
            <a:ext cx="6777317" cy="346754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Handlers and Destination facilities must label and/or mark UW containers or items properly. </a:t>
            </a:r>
            <a:endParaRPr lang="en-US" dirty="0"/>
          </a:p>
          <a:p>
            <a:pPr marL="576263" indent="-228600">
              <a:spcBef>
                <a:spcPts val="0"/>
              </a:spcBef>
              <a:buFont typeface="Wingdings" pitchFamily="2" charset="2"/>
              <a:buChar char="ü"/>
            </a:pPr>
            <a:r>
              <a:rPr lang="en-US" dirty="0" smtClean="0"/>
              <a:t>i.e. “Universal Waste – Lamps” or “Waste Lamps” or “Used Lamps”</a:t>
            </a:r>
          </a:p>
          <a:p>
            <a:r>
              <a:rPr lang="en-US" dirty="0" smtClean="0"/>
              <a:t>Markings must be visible, legible and clear.</a:t>
            </a:r>
          </a:p>
          <a:p>
            <a:r>
              <a:rPr lang="en-US" dirty="0" smtClean="0"/>
              <a:t>Recommended – Accumulation start date.</a:t>
            </a:r>
          </a:p>
          <a:p>
            <a:r>
              <a:rPr lang="en-US" dirty="0" smtClean="0"/>
              <a:t>Pesticides – original label must remain affix along with the UW marking “</a:t>
            </a:r>
            <a:r>
              <a:rPr lang="en-US" dirty="0"/>
              <a:t>U</a:t>
            </a:r>
            <a:r>
              <a:rPr lang="en-US" dirty="0" smtClean="0"/>
              <a:t>niversal Waste – Pesticide” or “Waste Pesticide”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762000"/>
            <a:ext cx="3657600" cy="154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01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90600"/>
            <a:ext cx="3733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Transportation Requirements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667000"/>
            <a:ext cx="6934200" cy="3200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Transported in accordance with the US Dept. of Transportation (USDOT) requirements: Packaging, labeling, marking, placarding and preparing shipping papers. </a:t>
            </a:r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phmsa.dot.gov/hazmat</a:t>
            </a:r>
            <a:endParaRPr lang="en-US" sz="20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UW sent to a Class D </a:t>
            </a:r>
            <a:r>
              <a:rPr lang="en-US" sz="2000" dirty="0"/>
              <a:t>R</a:t>
            </a:r>
            <a:r>
              <a:rPr lang="en-US" sz="2000" dirty="0" smtClean="0"/>
              <a:t>ecycling Center or Handler do </a:t>
            </a:r>
            <a:r>
              <a:rPr lang="en-US" sz="2000" b="1" dirty="0" smtClean="0"/>
              <a:t>NOT</a:t>
            </a:r>
            <a:r>
              <a:rPr lang="en-US" sz="2000" dirty="0" smtClean="0"/>
              <a:t> have to be transported by NJ Licensed SW/HW Transporter.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UW sent to a RCRA TSDF </a:t>
            </a:r>
            <a:r>
              <a:rPr lang="en-US" sz="2000" b="1" dirty="0" smtClean="0"/>
              <a:t>must</a:t>
            </a:r>
            <a:r>
              <a:rPr lang="en-US" sz="2000" dirty="0" smtClean="0"/>
              <a:t> be transported by NJ </a:t>
            </a:r>
            <a:r>
              <a:rPr lang="en-US" sz="2000" dirty="0"/>
              <a:t>Licensed SW/HW Transporter</a:t>
            </a:r>
            <a:r>
              <a:rPr lang="en-US" sz="2000" dirty="0" smtClean="0"/>
              <a:t>.</a:t>
            </a:r>
            <a:endParaRPr lang="en-US" dirty="0" smtClean="0"/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779014"/>
            <a:ext cx="2422663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78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451911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Best Management Practices - Guide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05000"/>
            <a:ext cx="7162800" cy="42672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Planning</a:t>
            </a:r>
            <a:r>
              <a:rPr lang="en-US" dirty="0" smtClean="0"/>
              <a:t>: Several options include - Mail-in boxes, Contract recycling, Pickup &amp; recycle </a:t>
            </a:r>
            <a:r>
              <a:rPr lang="en-US" dirty="0"/>
              <a:t>services </a:t>
            </a:r>
            <a:r>
              <a:rPr lang="en-US" dirty="0" smtClean="0"/>
              <a:t>and  Household </a:t>
            </a:r>
            <a:r>
              <a:rPr lang="en-US" dirty="0"/>
              <a:t>hazardous waste </a:t>
            </a:r>
            <a:r>
              <a:rPr lang="en-US" dirty="0" smtClean="0"/>
              <a:t>collections. </a:t>
            </a:r>
            <a:endParaRPr lang="en-US" dirty="0"/>
          </a:p>
          <a:p>
            <a:r>
              <a:rPr lang="en-US" b="1" dirty="0" smtClean="0"/>
              <a:t>Designating Accumulation area: </a:t>
            </a:r>
            <a:r>
              <a:rPr lang="en-US" dirty="0"/>
              <a:t>S</a:t>
            </a:r>
            <a:r>
              <a:rPr lang="en-US" dirty="0" smtClean="0"/>
              <a:t>uitable </a:t>
            </a:r>
            <a:r>
              <a:rPr lang="en-US" dirty="0"/>
              <a:t>location </a:t>
            </a:r>
            <a:r>
              <a:rPr lang="en-US" dirty="0" smtClean="0"/>
              <a:t>– Ample room/space, away from high traffic areas, protected from falling objects &amp; secure from vandalism.</a:t>
            </a:r>
            <a:endParaRPr lang="en-US" dirty="0"/>
          </a:p>
          <a:p>
            <a:r>
              <a:rPr lang="en-US" b="1" dirty="0" smtClean="0"/>
              <a:t>Signs: </a:t>
            </a:r>
            <a:r>
              <a:rPr lang="en-US" dirty="0" smtClean="0"/>
              <a:t>Clearly stating “UNIVERSAL WASTE” and/or warning signs such as: </a:t>
            </a:r>
            <a:r>
              <a:rPr lang="en-US" dirty="0"/>
              <a:t>“Do not stack boxes on this rack” and “Handle boxes with care”. </a:t>
            </a:r>
            <a:endParaRPr lang="en-US" dirty="0" smtClean="0"/>
          </a:p>
          <a:p>
            <a:r>
              <a:rPr lang="en-US" b="1" dirty="0" smtClean="0"/>
              <a:t>Training Employees</a:t>
            </a:r>
            <a:r>
              <a:rPr lang="en-US" dirty="0" smtClean="0"/>
              <a:t>: Proper handling of the universal waste including containerizing (choosing the right container), labeling, &amp; responding to spills (i.e. broken lamps).</a:t>
            </a:r>
          </a:p>
          <a:p>
            <a:r>
              <a:rPr lang="en-US" b="1" dirty="0" smtClean="0"/>
              <a:t>Retaining Records</a:t>
            </a:r>
            <a:r>
              <a:rPr lang="en-US" dirty="0" smtClean="0"/>
              <a:t> – shipping documents, training records, and inspection records</a:t>
            </a:r>
          </a:p>
        </p:txBody>
      </p:sp>
    </p:spTree>
    <p:extLst>
      <p:ext uri="{BB962C8B-B14F-4D97-AF65-F5344CB8AC3E}">
        <p14:creationId xmlns:p14="http://schemas.microsoft.com/office/powerpoint/2010/main" val="238621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0"/>
            <a:ext cx="3299910" cy="799064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76400"/>
            <a:ext cx="6777317" cy="4572000"/>
          </a:xfrm>
        </p:spPr>
        <p:txBody>
          <a:bodyPr/>
          <a:lstStyle/>
          <a:p>
            <a:r>
              <a:rPr lang="en-US" sz="2000" dirty="0" smtClean="0"/>
              <a:t>UW are still hazardous waste, subject to reduced management requirements.</a:t>
            </a:r>
          </a:p>
          <a:p>
            <a:r>
              <a:rPr lang="en-US" sz="2000" dirty="0" smtClean="0"/>
              <a:t>UW in NJ: batteries, pesticides, mercury containing devices, hazardous waste lamps, consumer electronics &amp; oil-based finishes.</a:t>
            </a:r>
          </a:p>
          <a:p>
            <a:r>
              <a:rPr lang="en-US" sz="2000" dirty="0" smtClean="0"/>
              <a:t>Crushed lamps are no longer UW, must be managed as hazardous waste.</a:t>
            </a:r>
          </a:p>
          <a:p>
            <a:r>
              <a:rPr lang="en-US" sz="2000" dirty="0" smtClean="0"/>
              <a:t>UW Handlers – generators &amp; accumulators of UW</a:t>
            </a:r>
          </a:p>
          <a:p>
            <a:r>
              <a:rPr lang="en-US" sz="2000" dirty="0" smtClean="0"/>
              <a:t>Recyclers of UW are regulated as Class D Recycling centers.</a:t>
            </a:r>
          </a:p>
          <a:p>
            <a:r>
              <a:rPr lang="en-US" sz="2000" dirty="0" smtClean="0"/>
              <a:t>Develop a Best Management Practice for your facility using UW rules as your guide.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6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Universal Waste? </a:t>
            </a:r>
            <a:br>
              <a:rPr lang="en-US" dirty="0" smtClean="0"/>
            </a:br>
            <a:r>
              <a:rPr lang="en-US" dirty="0" smtClean="0"/>
              <a:t>EPA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Generated in similar quantities by businesses, industry and consumers.</a:t>
            </a:r>
          </a:p>
          <a:p>
            <a:r>
              <a:rPr lang="en-US" dirty="0" smtClean="0"/>
              <a:t>Found in the municipal solid waste stream.</a:t>
            </a:r>
          </a:p>
          <a:p>
            <a:r>
              <a:rPr lang="en-US" dirty="0" smtClean="0"/>
              <a:t>Routinely fails the hazardous waste test.</a:t>
            </a:r>
          </a:p>
          <a:p>
            <a:r>
              <a:rPr lang="en-US" dirty="0" smtClean="0"/>
              <a:t>Negatively impacts solid waste operations.</a:t>
            </a:r>
          </a:p>
          <a:p>
            <a:r>
              <a:rPr lang="en-US" dirty="0" smtClean="0"/>
              <a:t>When properly managed, presents low risk in the collection, storage &amp; transportation.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575" y="762000"/>
            <a:ext cx="1808122" cy="191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01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989985"/>
            <a:ext cx="480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Universal Waste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514600"/>
            <a:ext cx="6777317" cy="3508977"/>
          </a:xfrm>
        </p:spPr>
        <p:txBody>
          <a:bodyPr/>
          <a:lstStyle/>
          <a:p>
            <a:r>
              <a:rPr lang="en-US" b="1" dirty="0"/>
              <a:t>US EPA</a:t>
            </a:r>
            <a:r>
              <a:rPr lang="en-US" dirty="0"/>
              <a:t> </a:t>
            </a:r>
            <a:r>
              <a:rPr lang="en-US" dirty="0" smtClean="0"/>
              <a:t>- adopted in 1994 under RCRA and can be found in 40 CFR part 273.</a:t>
            </a:r>
          </a:p>
          <a:p>
            <a:r>
              <a:rPr lang="en-US" b="1" dirty="0" smtClean="0"/>
              <a:t>NJ</a:t>
            </a:r>
            <a:r>
              <a:rPr lang="en-US" dirty="0" smtClean="0"/>
              <a:t>  - adopted in 1996 under the SW Recycling Regulations and can be found in N.J.A.C. 7:26A-7 et. </a:t>
            </a:r>
            <a:r>
              <a:rPr lang="en-US" dirty="0"/>
              <a:t>s</a:t>
            </a:r>
            <a:r>
              <a:rPr lang="en-US" dirty="0" smtClean="0"/>
              <a:t>eq.</a:t>
            </a:r>
          </a:p>
          <a:p>
            <a:r>
              <a:rPr lang="en-US" dirty="0" smtClean="0"/>
              <a:t>Each state may choose to adopt additional waste streams provided it meets EPA’s criteria.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742335"/>
            <a:ext cx="1638300" cy="1638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23310"/>
            <a:ext cx="127635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92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of UW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667000"/>
            <a:ext cx="6777317" cy="3508977"/>
          </a:xfrm>
        </p:spPr>
        <p:txBody>
          <a:bodyPr/>
          <a:lstStyle/>
          <a:p>
            <a:r>
              <a:rPr lang="en-US" dirty="0" smtClean="0"/>
              <a:t>UW does </a:t>
            </a:r>
            <a:r>
              <a:rPr lang="en-US" b="1" dirty="0" smtClean="0"/>
              <a:t>NOT</a:t>
            </a:r>
            <a:r>
              <a:rPr lang="en-US" dirty="0" smtClean="0"/>
              <a:t> have to be stored in a designated hazardous waste accumulation/storage area.</a:t>
            </a:r>
          </a:p>
          <a:p>
            <a:r>
              <a:rPr lang="en-US" dirty="0" smtClean="0"/>
              <a:t>UW is </a:t>
            </a:r>
            <a:r>
              <a:rPr lang="en-US" b="1" dirty="0" smtClean="0"/>
              <a:t>NOT</a:t>
            </a:r>
            <a:r>
              <a:rPr lang="en-US" dirty="0" smtClean="0"/>
              <a:t> counted towards the monthly hazardous waste generation amounts.</a:t>
            </a:r>
          </a:p>
          <a:p>
            <a:r>
              <a:rPr lang="en-US" dirty="0" smtClean="0"/>
              <a:t>UW does </a:t>
            </a:r>
            <a:r>
              <a:rPr lang="en-US" b="1" dirty="0" smtClean="0"/>
              <a:t>NOT</a:t>
            </a:r>
            <a:r>
              <a:rPr lang="en-US" dirty="0" smtClean="0"/>
              <a:t> have to transported by a licensed hazardous waste transporter using a hazardous waste manifest.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838200"/>
            <a:ext cx="160020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29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EPA (Federal) &amp; NJ Listed UW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n-US" b="1" dirty="0" smtClean="0"/>
              <a:t>Federal Listed UW</a:t>
            </a:r>
          </a:p>
          <a:p>
            <a:r>
              <a:rPr lang="en-US" dirty="0" smtClean="0"/>
              <a:t>Batteries</a:t>
            </a:r>
          </a:p>
          <a:p>
            <a:r>
              <a:rPr lang="en-US" dirty="0" smtClean="0"/>
              <a:t>Mercury Containing Devices</a:t>
            </a:r>
          </a:p>
          <a:p>
            <a:r>
              <a:rPr lang="en-US" dirty="0" smtClean="0"/>
              <a:t>Pesticides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Hazardous Lamps</a:t>
            </a:r>
          </a:p>
          <a:p>
            <a:pPr marL="68580" indent="0">
              <a:buNone/>
            </a:pPr>
            <a:r>
              <a:rPr lang="en-US" b="1" dirty="0" smtClean="0"/>
              <a:t>NJ Listed UW</a:t>
            </a:r>
          </a:p>
          <a:p>
            <a:r>
              <a:rPr lang="en-US" dirty="0" smtClean="0"/>
              <a:t>Consumer Electronics</a:t>
            </a:r>
          </a:p>
          <a:p>
            <a:r>
              <a:rPr lang="en-US" dirty="0" smtClean="0"/>
              <a:t>Oil-based Finishes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505200"/>
            <a:ext cx="28194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56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7024744" cy="8011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NJ’s Recycling Regulations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057400"/>
            <a:ext cx="6777317" cy="3775229"/>
          </a:xfrm>
        </p:spPr>
        <p:txBody>
          <a:bodyPr/>
          <a:lstStyle/>
          <a:p>
            <a:r>
              <a:rPr lang="en-US" dirty="0" smtClean="0"/>
              <a:t>Class A Recyclable Material</a:t>
            </a:r>
          </a:p>
          <a:p>
            <a:pPr marL="854075" indent="-284163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/>
              <a:t>Curbside recyclables (glass, paper, plastic)</a:t>
            </a:r>
          </a:p>
          <a:p>
            <a:r>
              <a:rPr lang="en-US" dirty="0"/>
              <a:t>Class </a:t>
            </a:r>
            <a:r>
              <a:rPr lang="en-US" dirty="0" smtClean="0"/>
              <a:t>B </a:t>
            </a:r>
            <a:r>
              <a:rPr lang="en-US" dirty="0"/>
              <a:t>Recyclable </a:t>
            </a:r>
            <a:r>
              <a:rPr lang="en-US" dirty="0" smtClean="0"/>
              <a:t>Material</a:t>
            </a:r>
          </a:p>
          <a:p>
            <a:pPr marL="854075" indent="-284163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/>
              <a:t>Construction materials (concrete, wood, tires)</a:t>
            </a:r>
          </a:p>
          <a:p>
            <a:r>
              <a:rPr lang="en-US" dirty="0"/>
              <a:t>Class </a:t>
            </a:r>
            <a:r>
              <a:rPr lang="en-US" dirty="0" smtClean="0"/>
              <a:t>C </a:t>
            </a:r>
            <a:r>
              <a:rPr lang="en-US" dirty="0"/>
              <a:t>Recyclable </a:t>
            </a:r>
            <a:r>
              <a:rPr lang="en-US" dirty="0" smtClean="0"/>
              <a:t>Material</a:t>
            </a:r>
          </a:p>
          <a:p>
            <a:pPr marL="854075" indent="-28575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/>
              <a:t>Compostable Material</a:t>
            </a:r>
          </a:p>
          <a:p>
            <a:r>
              <a:rPr lang="en-US" dirty="0"/>
              <a:t>Class </a:t>
            </a:r>
            <a:r>
              <a:rPr lang="en-US" dirty="0" smtClean="0"/>
              <a:t>D </a:t>
            </a:r>
            <a:r>
              <a:rPr lang="en-US" dirty="0"/>
              <a:t>Recyclable </a:t>
            </a:r>
            <a:r>
              <a:rPr lang="en-US" dirty="0" smtClean="0"/>
              <a:t>Material</a:t>
            </a:r>
          </a:p>
          <a:p>
            <a:pPr marL="850900" indent="-282575">
              <a:spcBef>
                <a:spcPts val="0"/>
              </a:spcBef>
              <a:buFont typeface="Arial" pitchFamily="34" charset="0"/>
              <a:buChar char="•"/>
              <a:tabLst>
                <a:tab pos="854075" algn="l"/>
              </a:tabLst>
            </a:pPr>
            <a:r>
              <a:rPr lang="en-US" sz="2000" dirty="0" smtClean="0"/>
              <a:t>Used oil and Universal Waste</a:t>
            </a:r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114800"/>
            <a:ext cx="142875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04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7024744" cy="877336"/>
          </a:xfrm>
        </p:spPr>
        <p:txBody>
          <a:bodyPr/>
          <a:lstStyle/>
          <a:p>
            <a:r>
              <a:rPr lang="en-US" dirty="0" smtClean="0"/>
              <a:t>Types of UW -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1891" y="2033740"/>
            <a:ext cx="6777317" cy="350897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Batteries</a:t>
            </a:r>
            <a:r>
              <a:rPr lang="en-US" dirty="0" smtClean="0"/>
              <a:t> - </a:t>
            </a:r>
            <a:r>
              <a:rPr lang="en-US" sz="2000" dirty="0" smtClean="0"/>
              <a:t>device </a:t>
            </a:r>
            <a:r>
              <a:rPr lang="en-US" sz="2000" dirty="0"/>
              <a:t>consisting of one or more electrically connected electrochemical cells </a:t>
            </a:r>
            <a:r>
              <a:rPr lang="en-US" sz="2000" dirty="0" smtClean="0"/>
              <a:t>that is </a:t>
            </a:r>
            <a:r>
              <a:rPr lang="en-US" sz="2000" dirty="0"/>
              <a:t>designed to receive, </a:t>
            </a:r>
            <a:r>
              <a:rPr lang="en-US" sz="2000" dirty="0" smtClean="0"/>
              <a:t>store </a:t>
            </a:r>
            <a:r>
              <a:rPr lang="en-US" sz="2000" dirty="0"/>
              <a:t>and deliver electric energy</a:t>
            </a:r>
            <a:r>
              <a:rPr lang="en-US" sz="2000" dirty="0" smtClean="0"/>
              <a:t>.</a:t>
            </a:r>
          </a:p>
          <a:p>
            <a:pPr marL="68580" indent="0">
              <a:buNone/>
            </a:pPr>
            <a:endParaRPr lang="en-US" sz="20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000" dirty="0"/>
          </a:p>
          <a:p>
            <a:endParaRPr lang="en-US" dirty="0"/>
          </a:p>
          <a:p>
            <a:pPr marL="68580" indent="0">
              <a:spcBef>
                <a:spcPts val="0"/>
              </a:spcBef>
              <a:buNone/>
              <a:tabLst>
                <a:tab pos="346075" algn="l"/>
              </a:tabLst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26" y="3501885"/>
            <a:ext cx="3333750" cy="2505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505199"/>
            <a:ext cx="3346474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93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2345</TotalTime>
  <Words>1668</Words>
  <Application>Microsoft Office PowerPoint</Application>
  <PresentationFormat>On-screen Show (4:3)</PresentationFormat>
  <Paragraphs>185</Paragraphs>
  <Slides>36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Austin</vt:lpstr>
      <vt:lpstr>Understanding New Jersey’s Universal Waste Rules</vt:lpstr>
      <vt:lpstr>Topics to be Covered</vt:lpstr>
      <vt:lpstr>What is Universal Waste?</vt:lpstr>
      <vt:lpstr>Why Universal Waste?  EPA Criteria</vt:lpstr>
      <vt:lpstr>Universal Waste Rule</vt:lpstr>
      <vt:lpstr>Management of UW</vt:lpstr>
      <vt:lpstr>EPA (Federal) &amp; NJ Listed UW</vt:lpstr>
      <vt:lpstr>NJ’s Recycling Regulations </vt:lpstr>
      <vt:lpstr>Types of UW - Definitions</vt:lpstr>
      <vt:lpstr>Types of UW – Definitions cont.</vt:lpstr>
      <vt:lpstr>Types of UW – Definitions cont.</vt:lpstr>
      <vt:lpstr>Types of UW – Definitions cont.</vt:lpstr>
      <vt:lpstr>Types of UW – Definitions cont.</vt:lpstr>
      <vt:lpstr>Types of UW – Definitions cont.</vt:lpstr>
      <vt:lpstr>Types of UW – Definitions cont.</vt:lpstr>
      <vt:lpstr>Types of UW – Definitions cont.</vt:lpstr>
      <vt:lpstr>What is a UW Handler?</vt:lpstr>
      <vt:lpstr>Types of UW Handlers</vt:lpstr>
      <vt:lpstr>Requirements for UW Handlers</vt:lpstr>
      <vt:lpstr>Requirements for UW Handlers</vt:lpstr>
      <vt:lpstr>Requirements for UW Handlers</vt:lpstr>
      <vt:lpstr>Requirements for UW Handlers</vt:lpstr>
      <vt:lpstr>Requirements for UW Handlers</vt:lpstr>
      <vt:lpstr>Requirements for UW Handlers</vt:lpstr>
      <vt:lpstr>Requirements for UW Handlers</vt:lpstr>
      <vt:lpstr>Reporting Requirements</vt:lpstr>
      <vt:lpstr>Reporting Requirements cont..</vt:lpstr>
      <vt:lpstr>Management of UW</vt:lpstr>
      <vt:lpstr>Fluorescent Lamps Crushing Devices</vt:lpstr>
      <vt:lpstr>Fluorescent Lamps Crushing Devices</vt:lpstr>
      <vt:lpstr>Fluorescent Lamps Crushing Devices</vt:lpstr>
      <vt:lpstr>UW Destination Facilities</vt:lpstr>
      <vt:lpstr>UW Labeling / Marking</vt:lpstr>
      <vt:lpstr>Transportation Requirements</vt:lpstr>
      <vt:lpstr>Best Management Practices - Guide</vt:lpstr>
      <vt:lpstr>Summary</vt:lpstr>
    </vt:vector>
  </TitlesOfParts>
  <Company>NJDEP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New Jersey’s Universal Waste Rules</dc:title>
  <dc:creator>Martin E. Sánchez</dc:creator>
  <cp:lastModifiedBy>Bret Reburn</cp:lastModifiedBy>
  <cp:revision>26</cp:revision>
  <dcterms:created xsi:type="dcterms:W3CDTF">2013-04-03T13:30:24Z</dcterms:created>
  <dcterms:modified xsi:type="dcterms:W3CDTF">2014-05-07T17:44:17Z</dcterms:modified>
</cp:coreProperties>
</file>